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xls" ContentType="application/vnd.ms-exce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78" r:id="rId13"/>
    <p:sldId id="277" r:id="rId14"/>
    <p:sldId id="270" r:id="rId15"/>
    <p:sldId id="271" r:id="rId16"/>
    <p:sldId id="272" r:id="rId17"/>
    <p:sldId id="273" r:id="rId18"/>
    <p:sldId id="274" r:id="rId19"/>
    <p:sldId id="276" r:id="rId20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88" autoAdjust="0"/>
    <p:restoredTop sz="94624" autoAdjust="0"/>
  </p:normalViewPr>
  <p:slideViewPr>
    <p:cSldViewPr>
      <p:cViewPr varScale="1">
        <p:scale>
          <a:sx n="68" d="100"/>
          <a:sy n="68" d="100"/>
        </p:scale>
        <p:origin x="-174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5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BD5F40-3FEA-48CC-9761-55CEF5EE3AA0}" type="datetimeFigureOut">
              <a:rPr lang="ru-RU"/>
              <a:pPr>
                <a:defRPr/>
              </a:pPr>
              <a:t>05.02.2019</a:t>
            </a:fld>
            <a:endParaRPr lang="ru-RU"/>
          </a:p>
        </p:txBody>
      </p:sp>
      <p:sp>
        <p:nvSpPr>
          <p:cNvPr id="6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615A76-4A98-4A4D-BE3B-C058D9ED1D5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7368D4-8296-4B80-A11B-7F5124FF1F61}" type="datetimeFigureOut">
              <a:rPr lang="ru-RU"/>
              <a:pPr>
                <a:defRPr/>
              </a:pPr>
              <a:t>05.02.2019</a:t>
            </a:fld>
            <a:endParaRPr lang="ru-RU"/>
          </a:p>
        </p:txBody>
      </p:sp>
      <p:sp>
        <p:nvSpPr>
          <p:cNvPr id="5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1EBAA3-3EAA-4319-B8B1-8AE836E62C0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1A119F-F9E5-4843-96CA-CF0E7027C334}" type="datetimeFigureOut">
              <a:rPr lang="ru-RU"/>
              <a:pPr>
                <a:defRPr/>
              </a:pPr>
              <a:t>05.02.2019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4B21A9-E48D-4FB4-9A26-FF388DA3633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8159E8-2B20-4B61-9F5E-C0666C2270D5}" type="datetimeFigureOut">
              <a:rPr lang="ru-RU"/>
              <a:pPr>
                <a:defRPr/>
              </a:pPr>
              <a:t>05.02.2019</a:t>
            </a:fld>
            <a:endParaRPr lang="ru-RU"/>
          </a:p>
        </p:txBody>
      </p:sp>
      <p:sp>
        <p:nvSpPr>
          <p:cNvPr id="5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E4CDF4-9483-4A4E-B6FB-B5B16866E6B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CA19FF-D685-459F-BE14-6161C6152086}" type="datetimeFigureOut">
              <a:rPr lang="ru-RU"/>
              <a:pPr>
                <a:defRPr/>
              </a:pPr>
              <a:t>05.02.2019</a:t>
            </a:fld>
            <a:endParaRPr lang="ru-RU"/>
          </a:p>
        </p:txBody>
      </p:sp>
      <p:sp>
        <p:nvSpPr>
          <p:cNvPr id="7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7FE1AA-AC36-43A0-AF8E-C7BC14B05DE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7BAAAF-7CC8-45C9-AC1D-013EA5EEE22F}" type="datetimeFigureOut">
              <a:rPr lang="ru-RU"/>
              <a:pPr>
                <a:defRPr/>
              </a:pPr>
              <a:t>05.02.2019</a:t>
            </a:fld>
            <a:endParaRPr lang="ru-RU"/>
          </a:p>
        </p:txBody>
      </p:sp>
      <p:sp>
        <p:nvSpPr>
          <p:cNvPr id="6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855294-72F0-44A4-8130-50FFDFFBA9D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8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7E5C7B-FB73-413F-A0DA-8CFB9DDFABCF}" type="datetimeFigureOut">
              <a:rPr lang="ru-RU"/>
              <a:pPr>
                <a:defRPr/>
              </a:pPr>
              <a:t>05.02.2019</a:t>
            </a:fld>
            <a:endParaRPr lang="ru-RU"/>
          </a:p>
        </p:txBody>
      </p:sp>
      <p:sp>
        <p:nvSpPr>
          <p:cNvPr id="9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CCE090-D489-4753-8594-A24E8D2C873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DE3F27-E2BC-4E54-BB31-DD592C6E0A3E}" type="datetimeFigureOut">
              <a:rPr lang="ru-RU"/>
              <a:pPr>
                <a:defRPr/>
              </a:pPr>
              <a:t>05.02.2019</a:t>
            </a:fld>
            <a:endParaRPr lang="ru-RU"/>
          </a:p>
        </p:txBody>
      </p:sp>
      <p:sp>
        <p:nvSpPr>
          <p:cNvPr id="4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7BF3FF-F51E-4206-B49E-7E1379D2958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665BB5-4AAB-41AF-BA4C-5711D39CDEA5}" type="datetimeFigureOut">
              <a:rPr lang="ru-RU"/>
              <a:pPr>
                <a:defRPr/>
              </a:pPr>
              <a:t>05.02.2019</a:t>
            </a:fld>
            <a:endParaRPr lang="ru-RU"/>
          </a:p>
        </p:txBody>
      </p:sp>
      <p:sp>
        <p:nvSpPr>
          <p:cNvPr id="3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BC8A-BF62-4B27-B32D-6310DD0984A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45F367-DA4E-4A7A-AE9B-F9E2C41E3D3D}" type="datetimeFigureOut">
              <a:rPr lang="ru-RU"/>
              <a:pPr>
                <a:defRPr/>
              </a:pPr>
              <a:t>05.02.2019</a:t>
            </a:fld>
            <a:endParaRPr lang="ru-RU"/>
          </a:p>
        </p:txBody>
      </p:sp>
      <p:sp>
        <p:nvSpPr>
          <p:cNvPr id="7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FCCBC8-FFD1-4FB3-8E19-227123C1A93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C3FCD3-70EE-4232-A238-31EB1B335ED2}" type="datetimeFigureOut">
              <a:rPr lang="ru-RU"/>
              <a:pPr>
                <a:defRPr/>
              </a:pPr>
              <a:t>05.02.2019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BCBE45-C468-4D7A-ABA0-8E1396AE819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29" name="Текст 7"/>
          <p:cNvSpPr>
            <a:spLocks noGrp="1"/>
          </p:cNvSpPr>
          <p:nvPr>
            <p:ph type="body" idx="1"/>
          </p:nvPr>
        </p:nvSpPr>
        <p:spPr bwMode="auto">
          <a:xfrm>
            <a:off x="304800" y="1554163"/>
            <a:ext cx="86868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accent1">
                    <a:shade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7E806EDB-1EBA-4A97-896D-6153997FE4CD}" type="datetimeFigureOut">
              <a:rPr lang="ru-RU"/>
              <a:pPr>
                <a:defRPr/>
              </a:pPr>
              <a:t>05.02.2019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accent1">
                    <a:shade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accent1">
                    <a:shade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B224D8D0-66FF-4E49-8BF2-1672FFA8C81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2" r:id="rId1"/>
    <p:sldLayoutId id="2147483733" r:id="rId2"/>
    <p:sldLayoutId id="2147483734" r:id="rId3"/>
    <p:sldLayoutId id="2147483731" r:id="rId4"/>
    <p:sldLayoutId id="2147483735" r:id="rId5"/>
    <p:sldLayoutId id="2147483730" r:id="rId6"/>
    <p:sldLayoutId id="2147483736" r:id="rId7"/>
    <p:sldLayoutId id="2147483737" r:id="rId8"/>
    <p:sldLayoutId id="2147483738" r:id="rId9"/>
    <p:sldLayoutId id="2147483729" r:id="rId10"/>
    <p:sldLayoutId id="2147483739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kern="1200" cap="all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"/>
        <a:defRPr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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"/>
        <a:defRPr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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 2" pitchFamily="18" charset="2"/>
        <a:buChar char=""/>
        <a:defRPr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_____Microsoft_Office_Excel_97-20033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_____Microsoft_Office_Excel_97-20034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_____Microsoft_Office_Excel_97-20035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://&#1084;&#1072;&#1085;&#1099;&#1095;&#1089;&#1082;&#1086;&#1077;-&#1072;&#1076;&#1084;.&#1088;&#1092;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sakha.gov.ru/special/sites/default/files/story/img/2013_10/57/%20%D0%B1%D1%8E%D0%B4%D0%B6%D0%B5%D1%82%D0%B0.jpg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://images.yandex.ru/yandsearch?source=wiz&amp;img_url=http://static8.depositphotos.com/1403931/898/i/950/depositphotos_8980106-Budget-holidays.jpg&amp;p=2&amp;text=%D0%B1%D1%8E%D0%B4%D0%B6%D0%B5%D1%82%20%D0%BA%D0%B0%D1%80%D1%82%D0%B8%D0%BD%D0%BA%D0%B8&amp;noreask=1&amp;pos=68&amp;lr=24&amp;rpt=simage&amp;nojs=1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jpeg"/><Relationship Id="rId4" Type="http://schemas.openxmlformats.org/officeDocument/2006/relationships/hyperlink" Target="http://images.yandex.ru/yandsearch?source=wiz&amp;img_url=http://img0.liveinternet.ru/images/attach/c/5/88/890/88890522_602457_338846686194132_1156640224_n.jpg&amp;p=12&amp;text=%D0%B1%D1%8E%D0%B4%D0%B6%D0%B5%D1%82%20%D0%BA%D0%B0%D1%80%D1%82%D0%B8%D0%BD%D0%BA%D0%B8&amp;noreask=1&amp;pos=370&amp;lr=24&amp;rpt=simage&amp;nojs=1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jpeg"/><Relationship Id="rId3" Type="http://schemas.openxmlformats.org/officeDocument/2006/relationships/image" Target="../media/image8.jpeg"/><Relationship Id="rId7" Type="http://schemas.openxmlformats.org/officeDocument/2006/relationships/hyperlink" Target="http://img1.liveinternet.ru/images/attach/c/9/107/382/107382253_1051942011mnogodet.jpg" TargetMode="External"/><Relationship Id="rId2" Type="http://schemas.openxmlformats.org/officeDocument/2006/relationships/hyperlink" Target="http://images.yandex.ru/yandsearch?source=wiz&amp;text=%D0%B1%D1%8E%D0%B4%D0%B6%D0%B5%D1%82%20%D0%BA%D0%B0%D1%80%D1%82%D0%B8%D0%BD%D0%BA%D0%B8&amp;noreask=1&amp;img_url=http://www.novostimira.com.ua/images/news/1368695774_719.jpg&amp;pos=22&amp;rpt=simage&amp;lr=24&amp;nojs=1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jpeg"/><Relationship Id="rId5" Type="http://schemas.openxmlformats.org/officeDocument/2006/relationships/hyperlink" Target="http://www.proshkolu.ru/user/lavr63-66/file/529707/" TargetMode="External"/><Relationship Id="rId10" Type="http://schemas.openxmlformats.org/officeDocument/2006/relationships/image" Target="../media/image13.jpeg"/><Relationship Id="rId4" Type="http://schemas.openxmlformats.org/officeDocument/2006/relationships/image" Target="../media/image9.jpeg"/><Relationship Id="rId9" Type="http://schemas.openxmlformats.org/officeDocument/2006/relationships/image" Target="../media/image12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_____Microsoft_Office_Excel_97-20031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_____Microsoft_Office_Excel_97-20032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214282" y="2786058"/>
            <a:ext cx="8786874" cy="364329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6000" b="1" dirty="0" smtClean="0">
                <a:solidFill>
                  <a:srgbClr val="002060"/>
                </a:solidFill>
                <a:latin typeface="Bookman Old Style" pitchFamily="18" charset="0"/>
              </a:rPr>
              <a:t>Бюджет для граждан</a:t>
            </a:r>
            <a:r>
              <a:rPr lang="ru-RU" b="1" dirty="0" smtClean="0">
                <a:solidFill>
                  <a:srgbClr val="002060"/>
                </a:solidFill>
                <a:latin typeface="Bookman Old Style" pitchFamily="18" charset="0"/>
              </a:rPr>
              <a:t/>
            </a:r>
            <a:br>
              <a:rPr lang="ru-RU" b="1" dirty="0" smtClean="0">
                <a:solidFill>
                  <a:srgbClr val="002060"/>
                </a:solidFill>
                <a:latin typeface="Bookman Old Style" pitchFamily="18" charset="0"/>
              </a:rPr>
            </a:br>
            <a:endParaRPr lang="ru-RU" dirty="0"/>
          </a:p>
        </p:txBody>
      </p:sp>
      <p:sp>
        <p:nvSpPr>
          <p:cNvPr id="13314" name="Подзаголовок 5"/>
          <p:cNvSpPr>
            <a:spLocks noGrp="1"/>
          </p:cNvSpPr>
          <p:nvPr>
            <p:ph type="subTitle" idx="1"/>
          </p:nvPr>
        </p:nvSpPr>
        <p:spPr>
          <a:xfrm>
            <a:off x="214282" y="214290"/>
            <a:ext cx="8458200" cy="2071702"/>
          </a:xfrm>
        </p:spPr>
        <p:txBody>
          <a:bodyPr/>
          <a:lstStyle/>
          <a:p>
            <a:pPr algn="ctr" eaLnBrk="1" hangingPunct="1"/>
            <a:r>
              <a:rPr lang="ru-RU" sz="2800" b="1" dirty="0" smtClean="0">
                <a:solidFill>
                  <a:srgbClr val="002060"/>
                </a:solidFill>
                <a:latin typeface="Bookman Old Style" pitchFamily="18" charset="0"/>
              </a:rPr>
              <a:t>К бюджет</a:t>
            </a:r>
            <a:r>
              <a:rPr lang="ru-RU" sz="2800" b="1" dirty="0" smtClean="0">
                <a:solidFill>
                  <a:srgbClr val="002060"/>
                </a:solidFill>
                <a:latin typeface="Arial" charset="0"/>
              </a:rPr>
              <a:t>у</a:t>
            </a:r>
            <a:r>
              <a:rPr lang="ru-RU" sz="2800" b="1" dirty="0" smtClean="0">
                <a:solidFill>
                  <a:srgbClr val="002060"/>
                </a:solidFill>
                <a:latin typeface="Bookman Old Style" pitchFamily="18" charset="0"/>
              </a:rPr>
              <a:t> Терновского муниципального образования </a:t>
            </a:r>
            <a:r>
              <a:rPr lang="ru-RU" sz="2800" b="1" dirty="0" err="1" smtClean="0">
                <a:solidFill>
                  <a:srgbClr val="002060"/>
                </a:solidFill>
                <a:latin typeface="Bookman Old Style" pitchFamily="18" charset="0"/>
              </a:rPr>
              <a:t>Балашовского</a:t>
            </a:r>
            <a:r>
              <a:rPr lang="ru-RU" sz="2800" b="1" dirty="0" smtClean="0">
                <a:solidFill>
                  <a:srgbClr val="002060"/>
                </a:solidFill>
                <a:latin typeface="Bookman Old Style" pitchFamily="18" charset="0"/>
              </a:rPr>
              <a:t> района на 2019 год</a:t>
            </a:r>
            <a:endParaRPr lang="ru-RU" sz="2800" b="1" dirty="0" smtClean="0">
              <a:solidFill>
                <a:srgbClr val="002060"/>
              </a:solidFill>
              <a:latin typeface="Arial" charset="0"/>
            </a:endParaRPr>
          </a:p>
          <a:p>
            <a:pPr algn="ctr" eaLnBrk="1" hangingPunct="1"/>
            <a:r>
              <a:rPr lang="ru-RU" sz="1800" b="1" dirty="0" smtClean="0">
                <a:solidFill>
                  <a:srgbClr val="002060"/>
                </a:solidFill>
                <a:latin typeface="Arial" charset="0"/>
              </a:rPr>
              <a:t>Бюджет на очередной финансовый год принят Решением Собрания депутатов Терновского муниципального образования от 19.12.2018 г. №55/1</a:t>
            </a:r>
            <a:endParaRPr lang="ru-RU" sz="1800" b="1" dirty="0" smtClean="0">
              <a:solidFill>
                <a:srgbClr val="3D3D3D"/>
              </a:solidFill>
              <a:latin typeface="Arial" charset="0"/>
            </a:endParaRPr>
          </a:p>
        </p:txBody>
      </p:sp>
      <p:pic>
        <p:nvPicPr>
          <p:cNvPr id="13315" name="Picture 2" descr="C:\Users\Анастасия\Desktop\079419445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35550" y="3571875"/>
            <a:ext cx="3894138" cy="3103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2000" dirty="0" smtClean="0">
                <a:solidFill>
                  <a:schemeClr val="tx1"/>
                </a:solidFill>
              </a:rPr>
              <a:t>Межбюджетные трансферты (безвозмездные поступления) – это средства одного бюджета бюджетной системы РФ, перечисляемые другому бюджету бюджетной системы РФ</a:t>
            </a:r>
            <a:endParaRPr lang="ru-RU" sz="2000" dirty="0">
              <a:solidFill>
                <a:schemeClr val="tx1"/>
              </a:solidFill>
            </a:endParaRPr>
          </a:p>
        </p:txBody>
      </p:sp>
      <p:sp>
        <p:nvSpPr>
          <p:cNvPr id="4" name="Подзаголовок 2"/>
          <p:cNvSpPr>
            <a:spLocks noGrp="1"/>
          </p:cNvSpPr>
          <p:nvPr>
            <p:ph idx="1"/>
          </p:nvPr>
        </p:nvSpPr>
        <p:spPr>
          <a:xfrm>
            <a:off x="304800" y="1554163"/>
            <a:ext cx="8553450" cy="446087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 eaLnBrk="1" fontAlgn="auto" hangingPunct="1">
              <a:lnSpc>
                <a:spcPct val="90000"/>
              </a:lnSpc>
              <a:spcAft>
                <a:spcPts val="0"/>
              </a:spcAft>
              <a:buFont typeface="Wingdings 2"/>
              <a:buNone/>
              <a:defRPr/>
            </a:pPr>
            <a:r>
              <a:rPr lang="ru-RU" sz="2600" b="1" dirty="0" smtClean="0">
                <a:solidFill>
                  <a:schemeClr val="tx1"/>
                </a:solidFill>
              </a:rPr>
              <a:t>Формы межбюджетных трансфертов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57188" y="2071688"/>
            <a:ext cx="2214562" cy="195421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100" b="1" dirty="0"/>
              <a:t>Субсидии – бюджетные средства, предоставляемые бюджету другого уровня бюджетной системы РФ , в целях </a:t>
            </a:r>
            <a:r>
              <a:rPr lang="ru-RU" sz="1100" b="1" dirty="0" err="1"/>
              <a:t>софинансирования</a:t>
            </a:r>
            <a:r>
              <a:rPr lang="ru-RU" sz="1100" b="1" dirty="0"/>
              <a:t> расходных  обязательств, возникающих  при выполнении полномочий  органов местного самоуправления по вопросам местного значения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143250" y="2071688"/>
            <a:ext cx="3143250" cy="212407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/>
              <a:t>Субвенции – бюджетные средства, предоставляемые бюджету другого уровня бюджетной системы РФ на безвозмездной и безвозвратной основах на осуществление определенных целевых расходов, возникающих при выполнении полномочий РФ, переданных для осуществления органам государственной власти другого уровня бюджетной системы РФ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572250" y="2214563"/>
            <a:ext cx="2238375" cy="138430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/>
              <a:t>Дотации – межбюджетные трансферты, предоставляемые на безвозмездной и безвозвратной основе без установления направлений и (или) условий их использования</a:t>
            </a: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214313" y="4786313"/>
          <a:ext cx="8786874" cy="201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54397"/>
                <a:gridCol w="3732477"/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chemeClr val="tx1"/>
                          </a:solidFill>
                        </a:rPr>
                        <a:t>Безвозмездные</a:t>
                      </a:r>
                      <a:r>
                        <a:rPr lang="ru-RU" sz="1800" baseline="0" dirty="0" smtClean="0">
                          <a:solidFill>
                            <a:schemeClr val="tx1"/>
                          </a:solidFill>
                        </a:rPr>
                        <a:t> поступления  в бюджет Терновского муниципального образования в 2019г.,</a:t>
                      </a:r>
                    </a:p>
                    <a:p>
                      <a:pPr algn="r"/>
                      <a:r>
                        <a:rPr lang="ru-RU" sz="1700" baseline="0" dirty="0" smtClean="0">
                          <a:solidFill>
                            <a:schemeClr val="tx1"/>
                          </a:solidFill>
                        </a:rPr>
                        <a:t>тыс.руб.</a:t>
                      </a:r>
                      <a:endParaRPr lang="ru-RU" sz="17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ru-RU" sz="1700" b="1" dirty="0" smtClean="0"/>
                        <a:t>Субсидии</a:t>
                      </a:r>
                      <a:endParaRPr lang="ru-RU" sz="17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700" b="1" dirty="0" smtClean="0"/>
                        <a:t>107,8</a:t>
                      </a:r>
                      <a:endParaRPr lang="ru-RU" sz="17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ru-RU" sz="1700" b="1" dirty="0" smtClean="0"/>
                        <a:t>Субвенции</a:t>
                      </a:r>
                      <a:endParaRPr lang="ru-RU" sz="17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700" b="1" dirty="0" smtClean="0"/>
                        <a:t>206,6</a:t>
                      </a:r>
                      <a:endParaRPr lang="ru-RU" sz="17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ru-RU" sz="1700" b="1" dirty="0" smtClean="0"/>
                        <a:t>Прочие безвозмездные поступления</a:t>
                      </a:r>
                      <a:endParaRPr lang="ru-RU" sz="17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700" b="1" dirty="0" smtClean="0"/>
                        <a:t>1234,6</a:t>
                      </a:r>
                      <a:endParaRPr lang="ru-RU" sz="1700" b="1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dirty="0" smtClean="0">
                <a:solidFill>
                  <a:schemeClr val="tx1"/>
                </a:solidFill>
              </a:rPr>
              <a:t>Расходы бюджета Терновского муниципального образования на 2019 год</a:t>
            </a:r>
            <a:endParaRPr lang="ru-RU" dirty="0">
              <a:solidFill>
                <a:schemeClr val="tx1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14313" y="1714500"/>
          <a:ext cx="8686800" cy="34209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57916"/>
                <a:gridCol w="2828884"/>
              </a:tblGrid>
              <a:tr h="428624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РАСХОДЫ, всего тыс.руб.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5752,3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10801">
                <a:tc>
                  <a:txBody>
                    <a:bodyPr/>
                    <a:lstStyle/>
                    <a:p>
                      <a:r>
                        <a:rPr lang="ru-RU" b="1" dirty="0" smtClean="0"/>
                        <a:t>Общегосударственные вопросы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3709,9</a:t>
                      </a:r>
                      <a:endParaRPr lang="ru-RU" b="1" dirty="0"/>
                    </a:p>
                  </a:txBody>
                  <a:tcPr/>
                </a:tc>
              </a:tr>
              <a:tr h="410801">
                <a:tc>
                  <a:txBody>
                    <a:bodyPr/>
                    <a:lstStyle/>
                    <a:p>
                      <a:r>
                        <a:rPr lang="ru-RU" b="1" dirty="0" smtClean="0"/>
                        <a:t>Национальная оборона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206,6</a:t>
                      </a:r>
                      <a:endParaRPr lang="ru-RU" b="1" dirty="0"/>
                    </a:p>
                  </a:txBody>
                  <a:tcPr/>
                </a:tc>
              </a:tr>
              <a:tr h="709055">
                <a:tc>
                  <a:txBody>
                    <a:bodyPr/>
                    <a:lstStyle/>
                    <a:p>
                      <a:r>
                        <a:rPr lang="ru-RU" b="1" dirty="0" smtClean="0"/>
                        <a:t>Национальная безопасность</a:t>
                      </a:r>
                      <a:r>
                        <a:rPr lang="ru-RU" b="1" baseline="0" dirty="0" smtClean="0"/>
                        <a:t> и правоохранительная деятельность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10,0</a:t>
                      </a:r>
                      <a:endParaRPr lang="ru-RU" b="1" dirty="0"/>
                    </a:p>
                  </a:txBody>
                  <a:tcPr/>
                </a:tc>
              </a:tr>
              <a:tr h="410801">
                <a:tc>
                  <a:txBody>
                    <a:bodyPr/>
                    <a:lstStyle/>
                    <a:p>
                      <a:r>
                        <a:rPr lang="ru-RU" b="1" dirty="0" smtClean="0"/>
                        <a:t>Национальная экономика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1450,6</a:t>
                      </a:r>
                      <a:endParaRPr lang="ru-RU" b="1" dirty="0"/>
                    </a:p>
                  </a:txBody>
                  <a:tcPr/>
                </a:tc>
              </a:tr>
              <a:tr h="410801">
                <a:tc>
                  <a:txBody>
                    <a:bodyPr/>
                    <a:lstStyle/>
                    <a:p>
                      <a:r>
                        <a:rPr lang="ru-RU" b="1" dirty="0" smtClean="0"/>
                        <a:t>Жилищно-коммунальное хозяйство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340,2</a:t>
                      </a:r>
                      <a:endParaRPr lang="ru-RU" b="1" dirty="0"/>
                    </a:p>
                  </a:txBody>
                  <a:tcPr/>
                </a:tc>
              </a:tr>
              <a:tr h="410801">
                <a:tc>
                  <a:txBody>
                    <a:bodyPr/>
                    <a:lstStyle/>
                    <a:p>
                      <a:r>
                        <a:rPr lang="ru-RU" b="1" dirty="0" smtClean="0"/>
                        <a:t>Социальное обеспечение и иные</a:t>
                      </a:r>
                      <a:r>
                        <a:rPr lang="ru-RU" b="1" baseline="0" dirty="0" smtClean="0"/>
                        <a:t> выплаты населению(пенсия)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35,0</a:t>
                      </a:r>
                      <a:endParaRPr lang="ru-RU" b="1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214290"/>
            <a:ext cx="8686800" cy="838200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2900" dirty="0" smtClean="0">
                <a:solidFill>
                  <a:schemeClr val="tx1"/>
                </a:solidFill>
              </a:rPr>
              <a:t>Структура расходов бюджета Терновского муниципального образования на 2019 г</a:t>
            </a:r>
            <a:r>
              <a:rPr lang="ru-RU" dirty="0" smtClean="0"/>
              <a:t>.</a:t>
            </a:r>
            <a:endParaRPr lang="ru-RU" dirty="0"/>
          </a:p>
        </p:txBody>
      </p:sp>
      <p:graphicFrame>
        <p:nvGraphicFramePr>
          <p:cNvPr id="26626" name="Содержимое 4"/>
          <p:cNvGraphicFramePr>
            <a:graphicFrameLocks noGrp="1"/>
          </p:cNvGraphicFramePr>
          <p:nvPr>
            <p:ph idx="1"/>
          </p:nvPr>
        </p:nvGraphicFramePr>
        <p:xfrm>
          <a:off x="-417513" y="2130425"/>
          <a:ext cx="9561513" cy="3803650"/>
        </p:xfrm>
        <a:graphic>
          <a:graphicData uri="http://schemas.openxmlformats.org/presentationml/2006/ole">
            <p:oleObj spid="_x0000_s52226" name="Worksheet" r:id="rId3" imgW="7781849" imgH="3095549" progId="Excel.Shee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b="1" dirty="0" smtClean="0">
                <a:solidFill>
                  <a:schemeClr val="tx1"/>
                </a:solidFill>
              </a:rPr>
              <a:t>Расходы на содержание органов местного самоуправления</a:t>
            </a:r>
            <a:endParaRPr lang="ru-RU" b="1" dirty="0">
              <a:solidFill>
                <a:schemeClr val="tx1"/>
              </a:solidFill>
            </a:endParaRPr>
          </a:p>
        </p:txBody>
      </p:sp>
      <p:graphicFrame>
        <p:nvGraphicFramePr>
          <p:cNvPr id="4" name="Содержимое 4"/>
          <p:cNvGraphicFramePr>
            <a:graphicFrameLocks noGrp="1"/>
          </p:cNvGraphicFramePr>
          <p:nvPr>
            <p:ph idx="1"/>
          </p:nvPr>
        </p:nvGraphicFramePr>
        <p:xfrm>
          <a:off x="142875" y="1643063"/>
          <a:ext cx="8786874" cy="1587203"/>
        </p:xfrm>
        <a:graphic>
          <a:graphicData uri="http://schemas.openxmlformats.org/drawingml/2006/table">
            <a:tbl>
              <a:tblPr/>
              <a:tblGrid>
                <a:gridCol w="7313184"/>
                <a:gridCol w="1473690"/>
              </a:tblGrid>
              <a:tr h="215101">
                <a:tc>
                  <a:txBody>
                    <a:bodyPr/>
                    <a:lstStyle/>
                    <a:p>
                      <a:pPr algn="l" fontAlgn="b"/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(тыс. рублей)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5101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2019 </a:t>
                      </a:r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год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70611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Функционирование высшего должностного лица муниципального образования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607,4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70611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Функционирование администрации </a:t>
                      </a:r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Терновского</a:t>
                      </a:r>
                      <a:r>
                        <a:rPr lang="ru-RU" sz="1400" b="1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муниципального образования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1976,3  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329600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Расходы</a:t>
                      </a:r>
                      <a:r>
                        <a:rPr lang="ru-RU" sz="1400" b="1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на осуществление первичного воинского учета на территории поселения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206,6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70611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ИТОГО расходов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2790,3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4356100" y="3500438"/>
            <a:ext cx="4572000" cy="650875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/>
              <a:t>Численность муниципальных служащих – </a:t>
            </a:r>
            <a:r>
              <a:rPr lang="ru-RU" b="1" dirty="0" smtClean="0"/>
              <a:t>6 </a:t>
            </a:r>
            <a:r>
              <a:rPr lang="ru-RU" b="1" dirty="0"/>
              <a:t>человек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79388" y="3429000"/>
            <a:ext cx="3887787" cy="1200329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ru-RU" b="1" dirty="0">
                <a:solidFill>
                  <a:srgbClr val="000000"/>
                </a:solidFill>
              </a:rPr>
              <a:t>Жителей </a:t>
            </a:r>
            <a:r>
              <a:rPr lang="ru-RU" b="1" dirty="0" smtClean="0">
                <a:solidFill>
                  <a:srgbClr val="000000"/>
                </a:solidFill>
              </a:rPr>
              <a:t>Терновского муниципального образования-</a:t>
            </a:r>
            <a:r>
              <a:rPr lang="ru-RU" b="1" dirty="0" smtClean="0">
                <a:solidFill>
                  <a:srgbClr val="000000"/>
                </a:solidFill>
                <a:latin typeface="Arial" charset="0"/>
              </a:rPr>
              <a:t> 2165</a:t>
            </a:r>
            <a:r>
              <a:rPr lang="ru-RU" b="1" dirty="0" smtClean="0">
                <a:solidFill>
                  <a:srgbClr val="000000"/>
                </a:solidFill>
              </a:rPr>
              <a:t>  </a:t>
            </a:r>
            <a:r>
              <a:rPr lang="ru-RU" b="1" dirty="0">
                <a:solidFill>
                  <a:srgbClr val="000000"/>
                </a:solidFill>
              </a:rPr>
              <a:t>человек</a:t>
            </a:r>
            <a:r>
              <a:rPr lang="ru-RU" b="1" dirty="0">
                <a:solidFill>
                  <a:srgbClr val="000000"/>
                </a:solidFill>
                <a:latin typeface="Arial" charset="0"/>
              </a:rPr>
              <a:t> (по состоянию на </a:t>
            </a:r>
            <a:r>
              <a:rPr lang="ru-RU" b="1" dirty="0" smtClean="0">
                <a:solidFill>
                  <a:srgbClr val="000000"/>
                </a:solidFill>
                <a:latin typeface="Arial" charset="0"/>
              </a:rPr>
              <a:t>01.01.2019)</a:t>
            </a:r>
            <a:endParaRPr lang="ru-RU" b="1" dirty="0">
              <a:solidFill>
                <a:srgbClr val="000000"/>
              </a:solidFill>
              <a:latin typeface="Arial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1042974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2000" b="1" u="sng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Объём межбюджетных трансфертов, передаваемых бюджету  ТЕРНОВСКОГО муниципального образования  на осуществление части полномочий по решению вопросов местного значения в соответствии с заключенными соглашениями, </a:t>
            </a:r>
            <a:br>
              <a:rPr lang="ru-RU" sz="2000" b="1" u="sng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000" b="1" u="sng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 2019 год</a:t>
            </a:r>
            <a:r>
              <a:rPr lang="ru-RU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ru-RU" dirty="0"/>
          </a:p>
        </p:txBody>
      </p:sp>
      <p:graphicFrame>
        <p:nvGraphicFramePr>
          <p:cNvPr id="28674" name="Содержимое 3"/>
          <p:cNvGraphicFramePr>
            <a:graphicFrameLocks noGrp="1"/>
          </p:cNvGraphicFramePr>
          <p:nvPr>
            <p:ph idx="1"/>
          </p:nvPr>
        </p:nvGraphicFramePr>
        <p:xfrm>
          <a:off x="785813" y="1670050"/>
          <a:ext cx="7572375" cy="4341813"/>
        </p:xfrm>
        <a:graphic>
          <a:graphicData uri="http://schemas.openxmlformats.org/presentationml/2006/ole">
            <p:oleObj spid="_x0000_s28674" name="Worksheet" r:id="rId3" imgW="6162751" imgH="3533851" progId="Excel.Sheet.8">
              <p:embed/>
            </p:oleObj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dirty="0" smtClean="0">
                <a:solidFill>
                  <a:schemeClr val="tx1"/>
                </a:solidFill>
              </a:rPr>
              <a:t>Муниципальные программы Терновского муниципального образования 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554163"/>
            <a:ext cx="8686800" cy="4946650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b="1" dirty="0" smtClean="0">
                <a:solidFill>
                  <a:schemeClr val="tx1"/>
                </a:solidFill>
              </a:rPr>
              <a:t>Муниципальная программа </a:t>
            </a:r>
            <a:r>
              <a:rPr lang="ru-RU" dirty="0" smtClean="0">
                <a:solidFill>
                  <a:schemeClr val="tx1"/>
                </a:solidFill>
              </a:rPr>
              <a:t>– это документ, определяющий цель, задачи, результаты, основные направления и инструменты государственной политики, направленные на достижение целей и реализацию государственных приоритетов. </a:t>
            </a:r>
          </a:p>
          <a:p>
            <a:pPr algn="ctr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>
                <a:solidFill>
                  <a:schemeClr val="tx1"/>
                </a:solidFill>
              </a:rPr>
              <a:t>В </a:t>
            </a:r>
            <a:r>
              <a:rPr lang="ru-RU" dirty="0" smtClean="0">
                <a:solidFill>
                  <a:schemeClr val="tx1"/>
                </a:solidFill>
              </a:rPr>
              <a:t>2019 </a:t>
            </a:r>
            <a:r>
              <a:rPr lang="ru-RU" dirty="0" smtClean="0">
                <a:solidFill>
                  <a:schemeClr val="tx1"/>
                </a:solidFill>
              </a:rPr>
              <a:t>году на территории Терновского муниципального образования планируется реализовать 4 муниципальных программ.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214290"/>
            <a:ext cx="8686800" cy="838200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2000" dirty="0" smtClean="0">
                <a:solidFill>
                  <a:schemeClr val="tx1"/>
                </a:solidFill>
              </a:rPr>
              <a:t>Перечень муниципальных программ</a:t>
            </a:r>
            <a:endParaRPr lang="ru-RU" sz="2000" dirty="0">
              <a:solidFill>
                <a:schemeClr val="tx1"/>
              </a:solidFill>
            </a:endParaRPr>
          </a:p>
        </p:txBody>
      </p:sp>
      <p:graphicFrame>
        <p:nvGraphicFramePr>
          <p:cNvPr id="4" name="Group 68"/>
          <p:cNvGraphicFramePr>
            <a:graphicFrameLocks noGrp="1"/>
          </p:cNvGraphicFramePr>
          <p:nvPr/>
        </p:nvGraphicFramePr>
        <p:xfrm>
          <a:off x="500034" y="1071546"/>
          <a:ext cx="8358217" cy="3425588"/>
        </p:xfrm>
        <a:graphic>
          <a:graphicData uri="http://schemas.openxmlformats.org/drawingml/2006/table">
            <a:tbl>
              <a:tblPr/>
              <a:tblGrid>
                <a:gridCol w="551071"/>
                <a:gridCol w="7807146"/>
              </a:tblGrid>
              <a:tr h="42862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№ </a:t>
                      </a:r>
                      <a:r>
                        <a:rPr kumimoji="0" lang="ru-RU" sz="1200" b="1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п</a:t>
                      </a:r>
                      <a:r>
                        <a:rPr kumimoji="0" lang="ru-RU" sz="12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/</a:t>
                      </a:r>
                      <a:r>
                        <a:rPr kumimoji="0" lang="ru-RU" sz="1200" b="1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п</a:t>
                      </a:r>
                      <a:endParaRPr kumimoji="0" lang="ru-RU" sz="1200" b="1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Наименование муниципальной программы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2447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1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300" b="1" i="1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Муниципальная программа «Обеспечение первичных мер пожарной безопасности Терновского муниципального образования»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407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1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300" b="1" i="1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Муниципальная программа «Ремонт автомобильных дорог и сооружений на них в границах сельских поселений на территории Терновского муниципального образования»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407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1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300" b="1" i="1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Муниципальная программа «Развитие  и совершенствование дорожной деятельности и дорог общего пользования местного значения, расположенных в границах Терновского муниципального образования и вне границ населенных пунктов  в границах муниципального района за счет средств муниципального дорожного фонда на 2018год»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407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1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400" b="1" i="1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Муниципальная программа «Благоустройство и озеленение территорий Терновского муниципального образования на 2018-2019 годы»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ru-RU" sz="1400" b="1" i="1" u="sng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357166"/>
            <a:ext cx="8686800" cy="841248"/>
          </a:xfrm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1800" b="1" dirty="0" smtClean="0">
                <a:solidFill>
                  <a:schemeClr val="tx1"/>
                </a:solidFill>
              </a:rPr>
              <a:t>Объемы бюджетных ассигнований на реализацию муниципальных программ в 2018 году</a:t>
            </a:r>
            <a:endParaRPr lang="ru-RU" sz="1800" b="1" dirty="0">
              <a:solidFill>
                <a:schemeClr val="tx1"/>
              </a:solidFill>
            </a:endParaRPr>
          </a:p>
        </p:txBody>
      </p:sp>
      <p:graphicFrame>
        <p:nvGraphicFramePr>
          <p:cNvPr id="3" name="Group 68"/>
          <p:cNvGraphicFramePr>
            <a:graphicFrameLocks noGrp="1"/>
          </p:cNvGraphicFramePr>
          <p:nvPr/>
        </p:nvGraphicFramePr>
        <p:xfrm>
          <a:off x="214282" y="1571612"/>
          <a:ext cx="8572560" cy="5000660"/>
        </p:xfrm>
        <a:graphic>
          <a:graphicData uri="http://schemas.openxmlformats.org/drawingml/2006/table">
            <a:tbl>
              <a:tblPr/>
              <a:tblGrid>
                <a:gridCol w="488917"/>
                <a:gridCol w="6926598"/>
                <a:gridCol w="1157045"/>
              </a:tblGrid>
              <a:tr h="95570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3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№ </a:t>
                      </a:r>
                      <a:r>
                        <a:rPr kumimoji="0" lang="ru-RU" sz="1300" b="1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п</a:t>
                      </a:r>
                      <a:r>
                        <a:rPr kumimoji="0" lang="ru-RU" sz="13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/</a:t>
                      </a:r>
                      <a:r>
                        <a:rPr kumimoji="0" lang="ru-RU" sz="1300" b="1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п</a:t>
                      </a:r>
                      <a:endParaRPr kumimoji="0" lang="ru-RU" sz="1300" b="1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3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Наименование муниципальной программы                                                                                                           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3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Сумма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3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(тыс.руб.)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5613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300" b="1" i="1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300" b="1" i="1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Муниципальная программа «Обеспечение первичных мер пожарной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300" b="1" i="1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безопасности Терновского муниципального образования»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300" b="1" i="1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3214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300" b="1" i="1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300" b="1" i="1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Муниципальная программа «Ремонт автомобильных дорог и сооружений на них в границах сельских поселений на территории Терновского муниципального образования»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300" b="1" i="1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200,0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0633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300" b="1" i="1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300" b="1" i="1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Муниципальная программа «Развитие  и совершенствование дорожной деятельности и дорог общего пользования местного значения, расположенных в границах Терновского муниципального образования и вне границ населенных пунктов в границах муниципального района за счет средств муниципального дорожного фонда на 2018год»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300" b="1" i="1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1254,6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5034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300" b="1" i="1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300" b="1" i="1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Муниципальная программа «Благоустройство и озеленение территорий Терновского муниципального образования на 2018-2019 годы»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300" b="1" i="1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15,0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2769" name="Содержимое 3"/>
          <p:cNvGraphicFramePr>
            <a:graphicFrameLocks noGrp="1"/>
          </p:cNvGraphicFramePr>
          <p:nvPr/>
        </p:nvGraphicFramePr>
        <p:xfrm>
          <a:off x="-160338" y="0"/>
          <a:ext cx="9464676" cy="5068888"/>
        </p:xfrm>
        <a:graphic>
          <a:graphicData uri="http://schemas.openxmlformats.org/presentationml/2006/ole">
            <p:oleObj spid="_x0000_s32769" name="Worksheet" r:id="rId3" imgW="7696200" imgH="4124249" progId="Excel.Sheet.8">
              <p:embed/>
            </p:oleObj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dirty="0" smtClean="0">
                <a:solidFill>
                  <a:schemeClr val="tx1"/>
                </a:solidFill>
              </a:rPr>
              <a:t>Контактная информация </a:t>
            </a:r>
            <a:br>
              <a:rPr lang="ru-RU" dirty="0" smtClean="0">
                <a:solidFill>
                  <a:schemeClr val="tx1"/>
                </a:solidFill>
              </a:rPr>
            </a:br>
            <a:r>
              <a:rPr lang="ru-RU" dirty="0" smtClean="0">
                <a:solidFill>
                  <a:schemeClr val="tx1"/>
                </a:solidFill>
              </a:rPr>
              <a:t>и обратная связь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4818" name="Содержимое 2"/>
          <p:cNvSpPr>
            <a:spLocks noGrp="1"/>
          </p:cNvSpPr>
          <p:nvPr>
            <p:ph idx="1"/>
          </p:nvPr>
        </p:nvSpPr>
        <p:spPr>
          <a:xfrm>
            <a:off x="304800" y="1554162"/>
            <a:ext cx="8686800" cy="5089547"/>
          </a:xfrm>
        </p:spPr>
        <p:txBody>
          <a:bodyPr/>
          <a:lstStyle/>
          <a:p>
            <a:pPr algn="ctr" eaLnBrk="1" hangingPunct="1">
              <a:buFont typeface="Wingdings 2" pitchFamily="18" charset="2"/>
              <a:buNone/>
            </a:pPr>
            <a:r>
              <a:rPr lang="ru-RU" sz="2600" b="1" dirty="0" smtClean="0">
                <a:solidFill>
                  <a:schemeClr val="tx1"/>
                </a:solidFill>
              </a:rPr>
              <a:t>Информация подготовлена  специалистом администрации Терновского </a:t>
            </a:r>
            <a:r>
              <a:rPr lang="ru-RU" sz="2600" b="1" smtClean="0">
                <a:solidFill>
                  <a:schemeClr val="tx1"/>
                </a:solidFill>
              </a:rPr>
              <a:t>муниципального </a:t>
            </a:r>
            <a:r>
              <a:rPr lang="ru-RU" sz="2600" b="1" smtClean="0">
                <a:solidFill>
                  <a:schemeClr val="tx1"/>
                </a:solidFill>
              </a:rPr>
              <a:t>образования</a:t>
            </a:r>
            <a:endParaRPr lang="ru-RU" sz="2600" b="1" dirty="0" smtClean="0">
              <a:solidFill>
                <a:schemeClr val="tx1"/>
              </a:solidFill>
            </a:endParaRPr>
          </a:p>
          <a:p>
            <a:pPr algn="ctr" eaLnBrk="1" hangingPunct="1">
              <a:buFont typeface="Wingdings 2" pitchFamily="18" charset="2"/>
              <a:buNone/>
            </a:pPr>
            <a:r>
              <a:rPr lang="ru-RU" sz="2600" b="1" dirty="0" smtClean="0">
                <a:solidFill>
                  <a:schemeClr val="tx1"/>
                </a:solidFill>
              </a:rPr>
              <a:t>СПАСИБО ЗА ВНИМАНИЕ</a:t>
            </a:r>
          </a:p>
          <a:p>
            <a:pPr algn="ctr" eaLnBrk="1" hangingPunct="1">
              <a:buFont typeface="Wingdings 2" pitchFamily="18" charset="2"/>
              <a:buNone/>
            </a:pPr>
            <a:endParaRPr lang="ru-RU" sz="2600" b="1" dirty="0" smtClean="0">
              <a:solidFill>
                <a:schemeClr val="tx1"/>
              </a:solidFill>
            </a:endParaRPr>
          </a:p>
          <a:p>
            <a:pPr algn="ctr" eaLnBrk="1" hangingPunct="1">
              <a:buFont typeface="Wingdings 2" pitchFamily="18" charset="2"/>
              <a:buNone/>
            </a:pPr>
            <a:r>
              <a:rPr lang="ru-RU" sz="2600" b="1" dirty="0" smtClean="0">
                <a:solidFill>
                  <a:schemeClr val="tx1"/>
                </a:solidFill>
              </a:rPr>
              <a:t>Наш адрес: 412337, с.Терновка, ул.Ленинская,68</a:t>
            </a:r>
          </a:p>
          <a:p>
            <a:pPr algn="ctr" eaLnBrk="1" hangingPunct="1">
              <a:buFont typeface="Wingdings 2" pitchFamily="18" charset="2"/>
              <a:buNone/>
            </a:pPr>
            <a:r>
              <a:rPr lang="ru-RU" sz="2600" b="1" dirty="0" smtClean="0">
                <a:solidFill>
                  <a:schemeClr val="tx1"/>
                </a:solidFill>
              </a:rPr>
              <a:t>Телефон: (84545)7-75-33</a:t>
            </a:r>
          </a:p>
          <a:p>
            <a:pPr algn="ctr" eaLnBrk="1" hangingPunct="1">
              <a:buFont typeface="Wingdings 2" pitchFamily="18" charset="2"/>
              <a:buNone/>
            </a:pPr>
            <a:endParaRPr lang="ru-RU" sz="2600" b="1" dirty="0" smtClean="0">
              <a:solidFill>
                <a:schemeClr val="tx1"/>
              </a:solidFill>
            </a:endParaRPr>
          </a:p>
          <a:p>
            <a:pPr algn="ctr" eaLnBrk="1" hangingPunct="1">
              <a:buFont typeface="Wingdings 2" pitchFamily="18" charset="2"/>
              <a:buNone/>
            </a:pPr>
            <a:r>
              <a:rPr lang="ru-RU" sz="2600" b="1" dirty="0" smtClean="0">
                <a:solidFill>
                  <a:schemeClr val="tx1"/>
                </a:solidFill>
              </a:rPr>
              <a:t>Адрес электронной почты: </a:t>
            </a:r>
            <a:r>
              <a:rPr lang="en-US" sz="2600" b="1" dirty="0" smtClean="0">
                <a:solidFill>
                  <a:schemeClr val="tx1"/>
                </a:solidFill>
              </a:rPr>
              <a:t>TMOBMR09@yandex.ru</a:t>
            </a:r>
          </a:p>
          <a:p>
            <a:pPr algn="ctr" eaLnBrk="1" hangingPunct="1">
              <a:buFont typeface="Wingdings 2" pitchFamily="18" charset="2"/>
              <a:buNone/>
            </a:pPr>
            <a:r>
              <a:rPr lang="ru-RU" sz="2600" b="1" dirty="0" smtClean="0">
                <a:solidFill>
                  <a:schemeClr val="tx1"/>
                </a:solidFill>
              </a:rPr>
              <a:t>Сайт администрации: </a:t>
            </a:r>
            <a:r>
              <a:rPr lang="en-US" sz="2600" b="1" dirty="0" smtClean="0">
                <a:solidFill>
                  <a:schemeClr val="tx1"/>
                </a:solidFill>
                <a:hlinkClick r:id="rId2"/>
              </a:rPr>
              <a:t>http</a:t>
            </a:r>
            <a:r>
              <a:rPr lang="ru-RU" sz="2600" b="1" dirty="0" smtClean="0">
                <a:solidFill>
                  <a:schemeClr val="tx1"/>
                </a:solidFill>
                <a:hlinkClick r:id="rId2"/>
              </a:rPr>
              <a:t>://</a:t>
            </a:r>
            <a:r>
              <a:rPr lang="ru-RU" sz="2600" b="1" dirty="0" err="1" smtClean="0">
                <a:solidFill>
                  <a:schemeClr val="tx1"/>
                </a:solidFill>
                <a:hlinkClick r:id="rId2"/>
              </a:rPr>
              <a:t>адм.Балашовского</a:t>
            </a:r>
            <a:r>
              <a:rPr lang="ru-RU" sz="2600" b="1" dirty="0" smtClean="0">
                <a:solidFill>
                  <a:schemeClr val="tx1"/>
                </a:solidFill>
                <a:hlinkClick r:id="rId2"/>
              </a:rPr>
              <a:t> МО/</a:t>
            </a:r>
            <a:endParaRPr lang="ru-RU" sz="2600" b="1" dirty="0" smtClean="0">
              <a:solidFill>
                <a:schemeClr val="tx1"/>
              </a:solidFill>
            </a:endParaRPr>
          </a:p>
          <a:p>
            <a:pPr eaLnBrk="1" hangingPunct="1">
              <a:buFont typeface="Wingdings 2" pitchFamily="18" charset="2"/>
              <a:buNone/>
            </a:pPr>
            <a:endParaRPr lang="ru-RU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b="1" dirty="0" smtClean="0">
                <a:solidFill>
                  <a:schemeClr val="tx1"/>
                </a:solidFill>
              </a:rPr>
              <a:t>Что такое бюджет ?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5" name="Подзаголовок 2"/>
          <p:cNvSpPr>
            <a:spLocks noGrp="1"/>
          </p:cNvSpPr>
          <p:nvPr>
            <p:ph idx="1"/>
          </p:nvPr>
        </p:nvSpPr>
        <p:spPr>
          <a:xfrm>
            <a:off x="214313" y="1428750"/>
            <a:ext cx="3000375" cy="1571625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pPr marL="274320" indent="-274320" algn="ctr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sz="1800" b="1" u="sng" dirty="0" smtClean="0">
                <a:solidFill>
                  <a:schemeClr val="tx1"/>
                </a:solidFill>
              </a:rPr>
              <a:t>ДОХОДЫ</a:t>
            </a:r>
            <a:endParaRPr lang="ru-RU" sz="1800" b="1" dirty="0" smtClean="0">
              <a:solidFill>
                <a:schemeClr val="tx1"/>
              </a:solidFill>
            </a:endParaRPr>
          </a:p>
          <a:p>
            <a:pPr marL="274320" indent="-274320" algn="ctr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sz="2100" dirty="0" smtClean="0">
                <a:solidFill>
                  <a:schemeClr val="tx1"/>
                </a:solidFill>
              </a:rPr>
              <a:t>это поступающие в бюджет денежные средства (налоги юридических и физических лиц, административные платежи и сборы, безвозмездные поступления)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ru-RU" b="1" dirty="0" smtClean="0"/>
          </a:p>
        </p:txBody>
      </p:sp>
      <p:pic>
        <p:nvPicPr>
          <p:cNvPr id="16387" name="Picture 2" descr="http://sakha.gov.ru/special/sites/default/files/story/img/2013_10/57/%20%D0%B1%D1%8E%D0%B4%D0%B6%D0%B5%D1%82%D0%B0.jpg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643313" y="1500188"/>
            <a:ext cx="1928812" cy="1571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Содержимое 12"/>
          <p:cNvSpPr txBox="1">
            <a:spLocks/>
          </p:cNvSpPr>
          <p:nvPr/>
        </p:nvSpPr>
        <p:spPr>
          <a:xfrm>
            <a:off x="5857875" y="1500188"/>
            <a:ext cx="3000375" cy="1571625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40000" lnSpcReduction="20000"/>
          </a:bodyPr>
          <a:lstStyle/>
          <a:p>
            <a:pPr marL="274320" indent="-274320" algn="ctr" fontAlgn="auto"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70000"/>
              <a:defRPr/>
            </a:pPr>
            <a:r>
              <a:rPr lang="ru-RU" sz="3200" b="1" u="sng" dirty="0">
                <a:solidFill>
                  <a:schemeClr val="tx1"/>
                </a:solidFill>
              </a:rPr>
              <a:t>РАСХОДЫ</a:t>
            </a:r>
            <a:endParaRPr lang="ru-RU" sz="3200" dirty="0">
              <a:solidFill>
                <a:schemeClr val="tx1"/>
              </a:solidFill>
            </a:endParaRPr>
          </a:p>
          <a:p>
            <a:pPr marL="274320" indent="-274320" algn="ctr" fontAlgn="auto"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70000"/>
              <a:defRPr/>
            </a:pPr>
            <a:r>
              <a:rPr lang="ru-RU" sz="3200" dirty="0">
                <a:solidFill>
                  <a:schemeClr val="tx1"/>
                </a:solidFill>
              </a:rPr>
              <a:t>это выплачиваемые из бюджета денежные средства (социальные выплаты населению, содержание муниципальных учреждений (образование, ЖКХ, культура и другие), капитальное строительство и другие</a:t>
            </a:r>
          </a:p>
          <a:p>
            <a:pPr marL="274320" indent="-274320" fontAlgn="auto"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70000"/>
              <a:buFont typeface="Wingdings 2"/>
              <a:buChar char=""/>
              <a:defRPr/>
            </a:pPr>
            <a:endParaRPr lang="ru-RU" sz="3200" dirty="0"/>
          </a:p>
        </p:txBody>
      </p:sp>
      <p:sp>
        <p:nvSpPr>
          <p:cNvPr id="10" name="TextBox 9"/>
          <p:cNvSpPr txBox="1"/>
          <p:nvPr/>
        </p:nvSpPr>
        <p:spPr>
          <a:xfrm>
            <a:off x="928688" y="3214688"/>
            <a:ext cx="7286625" cy="830262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u="sng" dirty="0"/>
              <a:t>БЮДЖЕТ</a:t>
            </a:r>
            <a:r>
              <a:rPr lang="ru-RU" sz="1600" dirty="0"/>
              <a:t> –форма образования и расходования денежных средств, предназначенных для финансового обеспечения задач и функций местного самоуправления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857250" y="4357688"/>
            <a:ext cx="2500313" cy="107791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/>
              <a:t>Превышение доходов над расходами образует положительный остаток бюджета </a:t>
            </a:r>
            <a:r>
              <a:rPr lang="ru-RU" sz="1600" b="1" u="sng" dirty="0"/>
              <a:t>ПРОФИЦИТ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286500" y="4286250"/>
            <a:ext cx="2190750" cy="132397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/>
              <a:t>Если расходная часть превышает доходную, то бюджет формируется с </a:t>
            </a:r>
            <a:r>
              <a:rPr lang="ru-RU" sz="1600" b="1" u="sng" dirty="0"/>
              <a:t>ДЕФИЦИТОМ</a:t>
            </a:r>
          </a:p>
        </p:txBody>
      </p:sp>
      <p:pic>
        <p:nvPicPr>
          <p:cNvPr id="16392" name="Picture 14" descr="http://www.kz.all.biz/img/kz/service_catalog/small/72850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000500" y="4214813"/>
            <a:ext cx="1454150" cy="1571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TextBox 14"/>
          <p:cNvSpPr txBox="1"/>
          <p:nvPr/>
        </p:nvSpPr>
        <p:spPr>
          <a:xfrm>
            <a:off x="571500" y="5857875"/>
            <a:ext cx="8286750" cy="92392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Сбалансированность бюджета по доходам и расходам – основополагающее требование, предъявляемое  к органам, составляющим и утверждающим бюджет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dirty="0" smtClean="0"/>
              <a:t>Какие бывают бюджеты ?</a:t>
            </a:r>
            <a:endParaRPr lang="ru-RU" dirty="0"/>
          </a:p>
        </p:txBody>
      </p:sp>
      <p:pic>
        <p:nvPicPr>
          <p:cNvPr id="17410" name="Picture 4" descr="http://im2-tub-ru.yandex.net/i?id=33932168-70-72&amp;n=21">
            <a:hlinkClick r:id="rId2"/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571500" y="2143125"/>
            <a:ext cx="2143125" cy="1428750"/>
          </a:xfrm>
        </p:spPr>
      </p:pic>
      <p:pic>
        <p:nvPicPr>
          <p:cNvPr id="17411" name="Picture 2" descr="http://im3-tub-ru.yandex.net/i?id=273832808-07-72&amp;n=21">
            <a:hlinkClick r:id="rId4"/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096000" y="2071688"/>
            <a:ext cx="2209800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2" name="TextBox 11"/>
          <p:cNvSpPr txBox="1">
            <a:spLocks noChangeArrowheads="1"/>
          </p:cNvSpPr>
          <p:nvPr/>
        </p:nvSpPr>
        <p:spPr bwMode="auto">
          <a:xfrm>
            <a:off x="571500" y="1571625"/>
            <a:ext cx="221456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 b="1">
                <a:latin typeface="Constantia" pitchFamily="18" charset="0"/>
              </a:rPr>
              <a:t>Бюджет семьи</a:t>
            </a:r>
          </a:p>
        </p:txBody>
      </p:sp>
      <p:sp>
        <p:nvSpPr>
          <p:cNvPr id="17413" name="Прямоугольник 6"/>
          <p:cNvSpPr>
            <a:spLocks noChangeArrowheads="1"/>
          </p:cNvSpPr>
          <p:nvPr/>
        </p:nvSpPr>
        <p:spPr bwMode="auto">
          <a:xfrm>
            <a:off x="5786438" y="1571625"/>
            <a:ext cx="290353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000" b="1">
                <a:latin typeface="Constantia" pitchFamily="18" charset="0"/>
              </a:rPr>
              <a:t>Бюджет организаций</a:t>
            </a:r>
          </a:p>
        </p:txBody>
      </p:sp>
      <p:sp>
        <p:nvSpPr>
          <p:cNvPr id="9" name="Подзаголовок 2"/>
          <p:cNvSpPr txBox="1">
            <a:spLocks/>
          </p:cNvSpPr>
          <p:nvPr/>
        </p:nvSpPr>
        <p:spPr>
          <a:xfrm>
            <a:off x="1500188" y="3786188"/>
            <a:ext cx="6143625" cy="50006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marL="342900" indent="-342900" algn="ctr" fontAlgn="auto"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defRPr/>
            </a:pPr>
            <a:r>
              <a:rPr lang="ru-RU" sz="2200" b="1" dirty="0">
                <a:solidFill>
                  <a:schemeClr val="tx1"/>
                </a:solidFill>
              </a:rPr>
              <a:t>Бюджеты публично-правовых образований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28625" y="5072063"/>
            <a:ext cx="2643188" cy="135731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>
                <a:solidFill>
                  <a:schemeClr val="tx1"/>
                </a:solidFill>
              </a:rPr>
              <a:t>Российской Федерации </a:t>
            </a:r>
            <a:r>
              <a:rPr lang="ru-RU" sz="1600" dirty="0">
                <a:solidFill>
                  <a:schemeClr val="tx1"/>
                </a:solidFill>
              </a:rPr>
              <a:t>(федеральный бюджет, бюджеты государственных внебюджетных фондов РФ</a:t>
            </a:r>
            <a:r>
              <a:rPr lang="ru-RU" dirty="0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357563" y="5072063"/>
            <a:ext cx="2928937" cy="107791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>
                <a:solidFill>
                  <a:schemeClr val="tx1"/>
                </a:solidFill>
              </a:rPr>
              <a:t>субъектов Российской Федерации </a:t>
            </a:r>
            <a:r>
              <a:rPr lang="ru-RU" sz="1600" dirty="0">
                <a:solidFill>
                  <a:schemeClr val="tx1"/>
                </a:solidFill>
              </a:rPr>
              <a:t>(региональные бюджеты, бюджеты территориальных фондов ОМС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572250" y="5214938"/>
            <a:ext cx="2071688" cy="85725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>
                <a:solidFill>
                  <a:schemeClr val="tx1"/>
                </a:solidFill>
              </a:rPr>
              <a:t>муниципальных образований </a:t>
            </a:r>
            <a:r>
              <a:rPr lang="ru-RU" sz="1600" dirty="0">
                <a:solidFill>
                  <a:schemeClr val="tx1"/>
                </a:solidFill>
              </a:rPr>
              <a:t>(местные бюджеты)</a:t>
            </a:r>
          </a:p>
        </p:txBody>
      </p:sp>
      <p:sp>
        <p:nvSpPr>
          <p:cNvPr id="13" name="Стрелка вниз 12"/>
          <p:cNvSpPr/>
          <p:nvPr/>
        </p:nvSpPr>
        <p:spPr>
          <a:xfrm>
            <a:off x="4143375" y="1500188"/>
            <a:ext cx="357188" cy="214312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4" name="Стрелка вниз 13"/>
          <p:cNvSpPr/>
          <p:nvPr/>
        </p:nvSpPr>
        <p:spPr>
          <a:xfrm rot="2184110">
            <a:off x="1836738" y="4445000"/>
            <a:ext cx="484187" cy="5715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5" name="Стрелка вниз 14"/>
          <p:cNvSpPr/>
          <p:nvPr/>
        </p:nvSpPr>
        <p:spPr>
          <a:xfrm>
            <a:off x="4286250" y="4429125"/>
            <a:ext cx="484188" cy="5715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6" name="Стрелка вниз 15"/>
          <p:cNvSpPr/>
          <p:nvPr/>
        </p:nvSpPr>
        <p:spPr>
          <a:xfrm rot="19731630">
            <a:off x="6521450" y="4429125"/>
            <a:ext cx="484188" cy="5715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7" name="Стрелка вниз 16"/>
          <p:cNvSpPr/>
          <p:nvPr/>
        </p:nvSpPr>
        <p:spPr>
          <a:xfrm rot="2492409">
            <a:off x="2928938" y="1428750"/>
            <a:ext cx="484187" cy="5715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8" name="Стрелка вниз 17"/>
          <p:cNvSpPr/>
          <p:nvPr/>
        </p:nvSpPr>
        <p:spPr>
          <a:xfrm rot="19668854">
            <a:off x="5100638" y="1433513"/>
            <a:ext cx="484187" cy="5715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2800" b="1" i="1" dirty="0" smtClean="0">
                <a:solidFill>
                  <a:schemeClr val="tx1"/>
                </a:solidFill>
              </a:rPr>
              <a:t>Бюджетный процесс – ежегодное формирование и исполнение бюджета</a:t>
            </a:r>
            <a:endParaRPr lang="ru-RU" sz="2800" b="1" i="1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charset="0"/>
              <a:buChar char="•"/>
              <a:defRPr/>
            </a:pPr>
            <a:r>
              <a:rPr lang="ru-RU" sz="3600" dirty="0" smtClean="0">
                <a:solidFill>
                  <a:schemeClr val="tx1"/>
                </a:solidFill>
              </a:rPr>
              <a:t>Утверждение бюджета очередного года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charset="0"/>
              <a:buChar char="•"/>
              <a:defRPr/>
            </a:pPr>
            <a:r>
              <a:rPr lang="ru-RU" sz="3600" dirty="0" smtClean="0">
                <a:solidFill>
                  <a:schemeClr val="tx1"/>
                </a:solidFill>
              </a:rPr>
              <a:t>Исполнение бюджета в текущем году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charset="0"/>
              <a:buChar char="•"/>
              <a:defRPr/>
            </a:pPr>
            <a:r>
              <a:rPr lang="ru-RU" sz="3600" dirty="0" smtClean="0">
                <a:solidFill>
                  <a:schemeClr val="tx1"/>
                </a:solidFill>
              </a:rPr>
              <a:t>Формирование отчета об исполнении бюджета предыдущего года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charset="0"/>
              <a:buChar char="•"/>
              <a:defRPr/>
            </a:pPr>
            <a:r>
              <a:rPr lang="ru-RU" sz="3600" dirty="0" smtClean="0">
                <a:solidFill>
                  <a:schemeClr val="tx1"/>
                </a:solidFill>
              </a:rPr>
              <a:t>Утверждение отчета об исполнении бюджета предыдущего года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charset="0"/>
              <a:buChar char="•"/>
              <a:defRPr/>
            </a:pPr>
            <a:r>
              <a:rPr lang="ru-RU" sz="3600" dirty="0" smtClean="0">
                <a:solidFill>
                  <a:schemeClr val="tx1"/>
                </a:solidFill>
              </a:rPr>
              <a:t>Составление проекта бюджета очередного года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charset="0"/>
              <a:buChar char="•"/>
              <a:defRPr/>
            </a:pPr>
            <a:r>
              <a:rPr lang="ru-RU" sz="3600" dirty="0" smtClean="0">
                <a:solidFill>
                  <a:schemeClr val="tx1"/>
                </a:solidFill>
              </a:rPr>
              <a:t>Рассмотрение проекта бюджета очередного года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214290"/>
            <a:ext cx="8686800" cy="642942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2600" dirty="0" smtClean="0">
                <a:solidFill>
                  <a:schemeClr val="tx1"/>
                </a:solidFill>
              </a:rPr>
              <a:t>Гражданин, его участие в бюджетном процессе</a:t>
            </a:r>
            <a:endParaRPr lang="ru-RU" sz="2600" dirty="0">
              <a:solidFill>
                <a:schemeClr val="tx1"/>
              </a:solidFill>
            </a:endParaRPr>
          </a:p>
        </p:txBody>
      </p:sp>
      <p:sp>
        <p:nvSpPr>
          <p:cNvPr id="19458" name="Содержимое 2"/>
          <p:cNvSpPr>
            <a:spLocks noGrp="1"/>
          </p:cNvSpPr>
          <p:nvPr>
            <p:ph idx="1"/>
          </p:nvPr>
        </p:nvSpPr>
        <p:spPr>
          <a:xfrm>
            <a:off x="304800" y="1285875"/>
            <a:ext cx="8686800" cy="4794250"/>
          </a:xfrm>
        </p:spPr>
        <p:txBody>
          <a:bodyPr/>
          <a:lstStyle/>
          <a:p>
            <a:pPr algn="ctr" eaLnBrk="1" hangingPunct="1">
              <a:buFont typeface="Wingdings 2" pitchFamily="18" charset="2"/>
              <a:buNone/>
            </a:pPr>
            <a:r>
              <a:rPr lang="ru-RU" sz="2600" i="1" smtClean="0">
                <a:solidFill>
                  <a:schemeClr val="tx1"/>
                </a:solidFill>
              </a:rPr>
              <a:t>Помогает формировать доходную  часть бюджета</a:t>
            </a:r>
          </a:p>
          <a:p>
            <a:pPr eaLnBrk="1" hangingPunct="1"/>
            <a:endParaRPr lang="ru-RU" smtClean="0"/>
          </a:p>
        </p:txBody>
      </p:sp>
      <p:sp>
        <p:nvSpPr>
          <p:cNvPr id="4" name="TextBox 3"/>
          <p:cNvSpPr txBox="1"/>
          <p:nvPr/>
        </p:nvSpPr>
        <p:spPr>
          <a:xfrm>
            <a:off x="1857375" y="1785938"/>
            <a:ext cx="5272088" cy="646112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bg1"/>
                </a:solidFill>
              </a:rPr>
              <a:t>ГРАЖДАНИН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bg1"/>
                </a:solidFill>
              </a:rPr>
              <a:t> как налогоплательщик</a:t>
            </a:r>
          </a:p>
        </p:txBody>
      </p:sp>
      <p:sp>
        <p:nvSpPr>
          <p:cNvPr id="5" name="Стрелка вниз 4"/>
          <p:cNvSpPr/>
          <p:nvPr/>
        </p:nvSpPr>
        <p:spPr>
          <a:xfrm>
            <a:off x="4214813" y="3714750"/>
            <a:ext cx="484187" cy="42862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6" name="Стрелка вниз 5"/>
          <p:cNvSpPr/>
          <p:nvPr/>
        </p:nvSpPr>
        <p:spPr>
          <a:xfrm>
            <a:off x="4214813" y="2500313"/>
            <a:ext cx="484187" cy="42862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19462" name="Picture 2" descr="http://im7-tub-ru.yandex.net/i?id=45731032-56-72&amp;n=21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239000" y="1857375"/>
            <a:ext cx="1778000" cy="100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857224" y="3000372"/>
            <a:ext cx="7480607" cy="646331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bg1"/>
                </a:solidFill>
              </a:rPr>
              <a:t>ГРАЖДАНИН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bg1"/>
                </a:solidFill>
              </a:rPr>
              <a:t>как получатель социальных гарантий</a:t>
            </a:r>
          </a:p>
        </p:txBody>
      </p:sp>
      <p:sp>
        <p:nvSpPr>
          <p:cNvPr id="19466" name="Прямоугольник 8"/>
          <p:cNvSpPr>
            <a:spLocks noChangeArrowheads="1"/>
          </p:cNvSpPr>
          <p:nvPr/>
        </p:nvSpPr>
        <p:spPr bwMode="auto">
          <a:xfrm>
            <a:off x="571500" y="4286250"/>
            <a:ext cx="8358188" cy="1446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200">
                <a:latin typeface="Constantia" pitchFamily="18" charset="0"/>
              </a:rPr>
              <a:t>Получает социальные гарантии – расходная часть бюджета (образование, жкх, культура, социальные льготы, физическая культура и спорт и другие направления социальных гарантий населению)</a:t>
            </a:r>
          </a:p>
        </p:txBody>
      </p:sp>
      <p:pic>
        <p:nvPicPr>
          <p:cNvPr id="19467" name="Picture 4" descr="http://www.culturemap.ru/upload/img/73_14.1100776242.8934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00063" y="5857875"/>
            <a:ext cx="1285875" cy="785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8" name="Picture 6" descr="школа - Елена Анатольевна Лаврентьева">
            <a:hlinkClick r:id="rId5" tooltip="далее"/>
          </p:cNvPr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2071688" y="5857875"/>
            <a:ext cx="1285875" cy="785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9" name="Picture 8" descr="http://img1.liveinternet.ru/images/attach/c/9/107/382/107382253_1051942011mnogodet.jpg">
            <a:hlinkClick r:id="rId7"/>
          </p:cNvPr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3714750" y="5857875"/>
            <a:ext cx="1143000" cy="785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70" name="Picture 6" descr="http://www.kazan-day.ru/www/news/2014/2/1213500.4140327_a.jpg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7072313" y="5857875"/>
            <a:ext cx="1428750" cy="785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71" name="Picture 2" descr="http://susanin.udm.ru/upload/iblock/0dd/0dddb4aa298f7035929ff90ec013d12a.jpg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5286375" y="5857875"/>
            <a:ext cx="1214438" cy="785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57166"/>
            <a:ext cx="8686800" cy="1338266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dirty="0" smtClean="0">
                <a:solidFill>
                  <a:schemeClr val="tx1"/>
                </a:solidFill>
              </a:rPr>
              <a:t>Основные параметры бюджета ТЕРНОВСКОГО муниципального образования на 2019 год</a:t>
            </a:r>
            <a:endParaRPr lang="ru-RU" dirty="0">
              <a:solidFill>
                <a:schemeClr val="tx1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14313" y="1928813"/>
          <a:ext cx="8715405" cy="43900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15009"/>
                <a:gridCol w="3000396"/>
              </a:tblGrid>
              <a:tr h="370840">
                <a:tc>
                  <a:txBody>
                    <a:bodyPr/>
                    <a:lstStyle/>
                    <a:p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 smtClean="0">
                          <a:solidFill>
                            <a:schemeClr val="tx1"/>
                          </a:solidFill>
                        </a:rPr>
                        <a:t>Прогнозируемые показатели на 2019 год, тыс.руб.</a:t>
                      </a:r>
                      <a:endParaRPr lang="ru-RU" sz="2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 smtClean="0"/>
                        <a:t>Общий объем доходов,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7964,2</a:t>
                      </a:r>
                      <a:endParaRPr lang="ru-RU" sz="20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b="1" dirty="0" smtClean="0"/>
                        <a:t>Из них: налоговые и неналоговые доходы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4183,3</a:t>
                      </a:r>
                      <a:endParaRPr lang="ru-RU" sz="2000" b="1" dirty="0"/>
                    </a:p>
                  </a:txBody>
                  <a:tcPr/>
                </a:tc>
              </a:tr>
              <a:tr h="701999">
                <a:tc>
                  <a:txBody>
                    <a:bodyPr/>
                    <a:lstStyle/>
                    <a:p>
                      <a:r>
                        <a:rPr lang="ru-RU" sz="2000" b="1" dirty="0" smtClean="0"/>
                        <a:t>Безвозмездные</a:t>
                      </a:r>
                      <a:r>
                        <a:rPr lang="ru-RU" sz="2000" b="1" baseline="0" dirty="0" smtClean="0"/>
                        <a:t> поступления из других бюджетов бюджетной системы РФ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8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                </a:t>
                      </a:r>
                      <a:r>
                        <a:rPr kumimoji="0" lang="ru-RU" sz="20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1569,0</a:t>
                      </a:r>
                      <a:endParaRPr lang="ru-RU" sz="20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b="1" dirty="0" smtClean="0"/>
                        <a:t>Остатки на 1.01.2019г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2211,9</a:t>
                      </a:r>
                      <a:endParaRPr lang="ru-RU" sz="20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b="1" dirty="0" smtClean="0"/>
                        <a:t>Общий объем</a:t>
                      </a:r>
                      <a:r>
                        <a:rPr lang="ru-RU" sz="2000" b="1" baseline="0" dirty="0" smtClean="0"/>
                        <a:t> расходов,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5752,3</a:t>
                      </a:r>
                      <a:endParaRPr lang="ru-RU" sz="20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b="1" dirty="0" smtClean="0"/>
                        <a:t>Из них: на</a:t>
                      </a:r>
                      <a:r>
                        <a:rPr lang="ru-RU" sz="2000" b="1" baseline="0" dirty="0" smtClean="0"/>
                        <a:t> содержание органов ОМСУ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3470,7</a:t>
                      </a:r>
                      <a:endParaRPr lang="ru-RU" sz="20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b="1" dirty="0" smtClean="0"/>
                        <a:t>Передача</a:t>
                      </a:r>
                      <a:r>
                        <a:rPr lang="ru-RU" sz="2000" b="1" baseline="0" dirty="0" smtClean="0"/>
                        <a:t> полномочий в рамках заключенных соглашений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207,2</a:t>
                      </a:r>
                      <a:endParaRPr lang="ru-RU" sz="2000" b="1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dirty="0" smtClean="0">
                <a:solidFill>
                  <a:schemeClr val="tx1"/>
                </a:solidFill>
              </a:rPr>
              <a:t>Доходы бюджета Терновского муниципального образования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4" name="Подзаголовок 2"/>
          <p:cNvSpPr>
            <a:spLocks noGrp="1"/>
          </p:cNvSpPr>
          <p:nvPr>
            <p:ph idx="1"/>
          </p:nvPr>
        </p:nvSpPr>
        <p:spPr>
          <a:xfrm>
            <a:off x="285750" y="1571625"/>
            <a:ext cx="2266950" cy="660400"/>
          </a:xfrm>
          <a:solidFill>
            <a:schemeClr val="accent2">
              <a:lumMod val="40000"/>
              <a:lumOff val="60000"/>
            </a:schemeClr>
          </a:solidFill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1800" b="1" dirty="0" smtClean="0">
                <a:solidFill>
                  <a:schemeClr val="tx1"/>
                </a:solidFill>
              </a:rPr>
              <a:t>НАЛОГОВЫЕ   ДОХОДЫ</a:t>
            </a:r>
            <a:endParaRPr lang="ru-RU" sz="1800" dirty="0" smtClean="0">
              <a:solidFill>
                <a:schemeClr val="tx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071813" y="1571625"/>
            <a:ext cx="2571750" cy="646113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/>
              <a:t>НЕНАЛОГОВЫЕ ДОХОДЫ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6286500" y="1571625"/>
            <a:ext cx="2286000" cy="646113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/>
              <a:t>БЕЗВОЗМЕЗДНЫЕ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/>
              <a:t> ПОСТУПЛЕНИЯ</a:t>
            </a:r>
            <a:endParaRPr lang="ru-RU" dirty="0"/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357188" y="2428875"/>
          <a:ext cx="2357454" cy="1000132"/>
        </p:xfrm>
        <a:graphic>
          <a:graphicData uri="http://schemas.openxmlformats.org/drawingml/2006/table">
            <a:tbl>
              <a:tblPr/>
              <a:tblGrid>
                <a:gridCol w="2357454"/>
              </a:tblGrid>
              <a:tr h="100013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поступления в бюджет от уплаты налогов, установленных Налоговым кодексом РФ                      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3071813" y="2357438"/>
          <a:ext cx="2595585" cy="1138247"/>
        </p:xfrm>
        <a:graphic>
          <a:graphicData uri="http://schemas.openxmlformats.org/drawingml/2006/table">
            <a:tbl>
              <a:tblPr/>
              <a:tblGrid>
                <a:gridCol w="2595585"/>
              </a:tblGrid>
              <a:tr h="1138247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поступления от уплаты пошлин и сборов, установленных законодательством РФ и штрафов за нарушение законодательства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" name="Таблица 8"/>
          <p:cNvGraphicFramePr>
            <a:graphicFrameLocks noGrp="1"/>
          </p:cNvGraphicFramePr>
          <p:nvPr/>
        </p:nvGraphicFramePr>
        <p:xfrm>
          <a:off x="6357938" y="2428875"/>
          <a:ext cx="2214578" cy="1000132"/>
        </p:xfrm>
        <a:graphic>
          <a:graphicData uri="http://schemas.openxmlformats.org/drawingml/2006/table">
            <a:tbl>
              <a:tblPr/>
              <a:tblGrid>
                <a:gridCol w="2214578"/>
              </a:tblGrid>
              <a:tr h="100013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финансовая помощь из бюджетов других уровней (межбюджетные трансферты)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1515" name="Диаграмма 9"/>
          <p:cNvGraphicFramePr>
            <a:graphicFrameLocks/>
          </p:cNvGraphicFramePr>
          <p:nvPr/>
        </p:nvGraphicFramePr>
        <p:xfrm>
          <a:off x="223838" y="3657600"/>
          <a:ext cx="8712200" cy="2422525"/>
        </p:xfrm>
        <a:graphic>
          <a:graphicData uri="http://schemas.openxmlformats.org/presentationml/2006/ole">
            <p:oleObj spid="_x0000_s21515" name="Worksheet" r:id="rId3" imgW="7086600" imgH="1971751" progId="Excel.Sheet.8">
              <p:embed/>
            </p:oleObj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85728"/>
            <a:ext cx="8858280" cy="928694"/>
          </a:xfrm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2800" dirty="0" smtClean="0">
                <a:solidFill>
                  <a:schemeClr val="tx1"/>
                </a:solidFill>
              </a:rPr>
              <a:t>Налоговые и неналоговые доходы </a:t>
            </a:r>
            <a:r>
              <a:rPr lang="ru-RU" sz="2800" dirty="0" err="1" smtClean="0">
                <a:solidFill>
                  <a:schemeClr val="tx1"/>
                </a:solidFill>
              </a:rPr>
              <a:t>терновского</a:t>
            </a:r>
            <a:r>
              <a:rPr lang="ru-RU" sz="2800" dirty="0" smtClean="0">
                <a:solidFill>
                  <a:schemeClr val="tx1"/>
                </a:solidFill>
              </a:rPr>
              <a:t> муниципального образования в 2019 г.</a:t>
            </a:r>
            <a:endParaRPr lang="ru-RU" sz="2400" dirty="0">
              <a:solidFill>
                <a:schemeClr val="tx1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304800" y="1554163"/>
          <a:ext cx="8686800" cy="47816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38836"/>
                <a:gridCol w="2847964"/>
              </a:tblGrid>
              <a:tr h="419533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Налоговые доходы всего, тыс.руб.</a:t>
                      </a:r>
                      <a:endParaRPr lang="ru-RU" sz="2000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4183,3</a:t>
                      </a:r>
                      <a:endParaRPr lang="ru-RU" sz="2000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419533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Налог на доходы физических</a:t>
                      </a:r>
                      <a:r>
                        <a:rPr lang="ru-RU" sz="2000" baseline="0" dirty="0" smtClean="0"/>
                        <a:t> лиц, тыс.руб.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194,0</a:t>
                      </a:r>
                      <a:endParaRPr lang="ru-RU" sz="2000" dirty="0"/>
                    </a:p>
                  </a:txBody>
                  <a:tcPr/>
                </a:tc>
              </a:tr>
              <a:tr h="419533">
                <a:tc>
                  <a:txBody>
                    <a:bodyPr/>
                    <a:lstStyle/>
                    <a:p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000" dirty="0"/>
                    </a:p>
                  </a:txBody>
                  <a:tcPr/>
                </a:tc>
              </a:tr>
              <a:tr h="419533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Единый сельскохозяйственный налог, тыс.руб.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624,8</a:t>
                      </a:r>
                      <a:endParaRPr lang="ru-RU" sz="2000" dirty="0"/>
                    </a:p>
                  </a:txBody>
                  <a:tcPr/>
                </a:tc>
              </a:tr>
              <a:tr h="419533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Налог на имущество физических лиц, тыс.руб.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403,0</a:t>
                      </a:r>
                      <a:endParaRPr lang="ru-RU" sz="2000" dirty="0"/>
                    </a:p>
                  </a:txBody>
                  <a:tcPr/>
                </a:tc>
              </a:tr>
              <a:tr h="419533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Земельный налог, тыс.руб.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2950,0</a:t>
                      </a:r>
                      <a:endParaRPr lang="ru-RU" sz="2000" dirty="0"/>
                    </a:p>
                  </a:txBody>
                  <a:tcPr/>
                </a:tc>
              </a:tr>
              <a:tr h="419533"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solidFill>
                            <a:schemeClr val="bg1"/>
                          </a:solidFill>
                        </a:rPr>
                        <a:t>Неналоговые доходы всего, тыс.руб.</a:t>
                      </a:r>
                      <a:endParaRPr lang="ru-RU" sz="20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solidFill>
                            <a:schemeClr val="bg1"/>
                          </a:solidFill>
                        </a:rPr>
                        <a:t>6,0</a:t>
                      </a:r>
                      <a:endParaRPr lang="ru-RU" sz="20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419533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Государственная пошлина, тыс.руб.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5,5</a:t>
                      </a:r>
                      <a:endParaRPr lang="ru-RU" sz="2000" dirty="0"/>
                    </a:p>
                  </a:txBody>
                  <a:tcPr/>
                </a:tc>
              </a:tr>
              <a:tr h="742250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Доходы</a:t>
                      </a:r>
                      <a:r>
                        <a:rPr lang="ru-RU" sz="2000" baseline="0" dirty="0" smtClean="0"/>
                        <a:t> от использования имущества , находящегося в государственной и муниципальной собственности, </a:t>
                      </a:r>
                      <a:r>
                        <a:rPr lang="ru-RU" sz="2000" dirty="0" smtClean="0"/>
                        <a:t>тыс.руб.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6,0</a:t>
                      </a:r>
                      <a:endParaRPr lang="ru-RU" sz="2000" dirty="0"/>
                    </a:p>
                  </a:txBody>
                  <a:tcPr/>
                </a:tc>
              </a:tr>
              <a:tr h="419533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Штрафы, тыс.руб.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-</a:t>
                      </a:r>
                      <a:endParaRPr lang="ru-RU" sz="20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42918"/>
            <a:ext cx="8686800" cy="838200"/>
          </a:xfrm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2600" dirty="0" smtClean="0">
                <a:solidFill>
                  <a:schemeClr val="tx1"/>
                </a:solidFill>
              </a:rPr>
              <a:t>Структура налоговых и неналоговых доходов бюджета Терновского муниципального образования на 2019год</a:t>
            </a:r>
            <a:endParaRPr lang="ru-RU" sz="2600" dirty="0">
              <a:solidFill>
                <a:schemeClr val="tx1"/>
              </a:solidFill>
            </a:endParaRPr>
          </a:p>
        </p:txBody>
      </p:sp>
      <p:graphicFrame>
        <p:nvGraphicFramePr>
          <p:cNvPr id="2355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14282" y="1785926"/>
          <a:ext cx="8707437" cy="4587875"/>
        </p:xfrm>
        <a:graphic>
          <a:graphicData uri="http://schemas.openxmlformats.org/presentationml/2006/ole">
            <p:oleObj spid="_x0000_s23554" name="Worksheet" r:id="rId3" imgW="7086600" imgH="3733800" progId="Excel.Sheet.8">
              <p:embed/>
            </p:oleObj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Открытая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1354</TotalTime>
  <Words>1036</Words>
  <Application>Microsoft Office PowerPoint</Application>
  <PresentationFormat>Экран (4:3)</PresentationFormat>
  <Paragraphs>162</Paragraphs>
  <Slides>19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1" baseType="lpstr">
      <vt:lpstr>Трек</vt:lpstr>
      <vt:lpstr>Worksheet</vt:lpstr>
      <vt:lpstr>Бюджет для граждан </vt:lpstr>
      <vt:lpstr>Что такое бюджет ?</vt:lpstr>
      <vt:lpstr>Какие бывают бюджеты ?</vt:lpstr>
      <vt:lpstr>Бюджетный процесс – ежегодное формирование и исполнение бюджета</vt:lpstr>
      <vt:lpstr>Гражданин, его участие в бюджетном процессе</vt:lpstr>
      <vt:lpstr>Основные параметры бюджета ТЕРНОВСКОГО муниципального образования на 2019 год</vt:lpstr>
      <vt:lpstr>Доходы бюджета Терновского муниципального образования</vt:lpstr>
      <vt:lpstr>Налоговые и неналоговые доходы терновского муниципального образования в 2019 г.</vt:lpstr>
      <vt:lpstr>Структура налоговых и неналоговых доходов бюджета Терновского муниципального образования на 2019год</vt:lpstr>
      <vt:lpstr>Межбюджетные трансферты (безвозмездные поступления) – это средства одного бюджета бюджетной системы РФ, перечисляемые другому бюджету бюджетной системы РФ</vt:lpstr>
      <vt:lpstr>Расходы бюджета Терновского муниципального образования на 2019 год</vt:lpstr>
      <vt:lpstr>Структура расходов бюджета Терновского муниципального образования на 2019 г.</vt:lpstr>
      <vt:lpstr>Расходы на содержание органов местного самоуправления</vt:lpstr>
      <vt:lpstr>Объём межбюджетных трансфертов, передаваемых бюджету  ТЕРНОВСКОГО муниципального образования  на осуществление части полномочий по решению вопросов местного значения в соответствии с заключенными соглашениями,  на 2019 год </vt:lpstr>
      <vt:lpstr>Муниципальные программы Терновского муниципального образования </vt:lpstr>
      <vt:lpstr>Перечень муниципальных программ</vt:lpstr>
      <vt:lpstr>Объемы бюджетных ассигнований на реализацию муниципальных программ в 2018 году</vt:lpstr>
      <vt:lpstr>Слайд 18</vt:lpstr>
      <vt:lpstr>Контактная информация  и обратная связь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Бюджет для граждан</dc:title>
  <dc:creator>Анастасия</dc:creator>
  <cp:lastModifiedBy>Admin</cp:lastModifiedBy>
  <cp:revision>119</cp:revision>
  <dcterms:created xsi:type="dcterms:W3CDTF">2015-12-04T12:27:38Z</dcterms:created>
  <dcterms:modified xsi:type="dcterms:W3CDTF">2019-02-05T07:58:56Z</dcterms:modified>
</cp:coreProperties>
</file>